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activeX/activeX9.xml" ContentType="application/vnd.ms-office.activeX+xml"/>
  <Override PartName="/ppt/activeX/activeX10.xml" ContentType="application/vnd.ms-office.activeX+xml"/>
  <Override PartName="/ppt/activeX/activeX11.xml" ContentType="application/vnd.ms-office.activeX+xml"/>
  <Override PartName="/ppt/activeX/activeX12.xml" ContentType="application/vnd.ms-office.activeX+xml"/>
  <Override PartName="/ppt/activeX/activeX13.xml" ContentType="application/vnd.ms-office.activeX+xml"/>
  <Override PartName="/ppt/activeX/activeX14.xml" ContentType="application/vnd.ms-office.activeX+xml"/>
  <Override PartName="/ppt/activeX/activeX15.xml" ContentType="application/vnd.ms-office.activeX+xml"/>
  <Override PartName="/ppt/activeX/activeX16.xml" ContentType="application/vnd.ms-office.activeX+xml"/>
  <Override PartName="/ppt/activeX/activeX17.xml" ContentType="application/vnd.ms-office.activeX+xml"/>
  <Override PartName="/ppt/activeX/activeX18.xml" ContentType="application/vnd.ms-office.activeX+xml"/>
  <Override PartName="/ppt/activeX/activeX19.xml" ContentType="application/vnd.ms-office.activeX+xml"/>
  <Override PartName="/ppt/activeX/activeX20.xml" ContentType="application/vnd.ms-office.activeX+xml"/>
  <Override PartName="/ppt/activeX/activeX21.xml" ContentType="application/vnd.ms-office.activeX+xml"/>
  <Override PartName="/ppt/activeX/activeX22.xml" ContentType="application/vnd.ms-office.activeX+xml"/>
  <Override PartName="/ppt/activeX/activeX23.xml" ContentType="application/vnd.ms-office.activeX+xml"/>
  <Override PartName="/ppt/activeX/activeX24.xml" ContentType="application/vnd.ms-office.activeX+xml"/>
  <Override PartName="/ppt/activeX/activeX25.xml" ContentType="application/vnd.ms-office.activeX+xml"/>
  <Override PartName="/ppt/activeX/activeX26.xml" ContentType="application/vnd.ms-office.activeX+xml"/>
  <Override PartName="/ppt/activeX/activeX27.xml" ContentType="application/vnd.ms-office.activeX+xml"/>
  <Override PartName="/ppt/activeX/activeX28.xml" ContentType="application/vnd.ms-office.activeX+xml"/>
  <Override PartName="/ppt/activeX/activeX29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2" r:id="rId5"/>
    <p:sldId id="260" r:id="rId6"/>
    <p:sldId id="264" r:id="rId7"/>
    <p:sldId id="263" r:id="rId8"/>
    <p:sldId id="265" r:id="rId9"/>
    <p:sldId id="266" r:id="rId10"/>
    <p:sldId id="271" r:id="rId11"/>
    <p:sldId id="272" r:id="rId12"/>
    <p:sldId id="273" r:id="rId13"/>
  </p:sldIdLst>
  <p:sldSz cx="6858000" cy="9144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4C8DA2-FD67-48FB-953B-E27F6A0DC5C0}">
          <p14:sldIdLst>
            <p14:sldId id="262"/>
          </p14:sldIdLst>
        </p14:section>
        <p14:section name="PowerPoint version" id="{377ACF3E-D8DC-4722-AA35-83139378A078}">
          <p14:sldIdLst>
            <p14:sldId id="260"/>
            <p14:sldId id="264"/>
            <p14:sldId id="263"/>
            <p14:sldId id="265"/>
            <p14:sldId id="266"/>
          </p14:sldIdLst>
        </p14:section>
        <p14:section name="Paper version" id="{3025AFBE-C579-44CA-A401-3F1B173D85B1}">
          <p14:sldIdLst>
            <p14:sldId id="271"/>
            <p14:sldId id="272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8" autoAdjust="0"/>
    <p:restoredTop sz="94660"/>
  </p:normalViewPr>
  <p:slideViewPr>
    <p:cSldViewPr>
      <p:cViewPr>
        <p:scale>
          <a:sx n="80" d="100"/>
          <a:sy n="80" d="100"/>
        </p:scale>
        <p:origin x="-1954" y="-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17.xml.rels><?xml version="1.0" encoding="UTF-8" standalone="yes"?>
<Relationships xmlns="http://schemas.openxmlformats.org/package/2006/relationships"><Relationship Id="rId1" Type="http://schemas.microsoft.com/office/2006/relationships/activeXControlBinary" Target="activeX17.bin"/></Relationships>
</file>

<file path=ppt/activeX/_rels/activeX18.xml.rels><?xml version="1.0" encoding="UTF-8" standalone="yes"?>
<Relationships xmlns="http://schemas.openxmlformats.org/package/2006/relationships"><Relationship Id="rId1" Type="http://schemas.microsoft.com/office/2006/relationships/activeXControlBinary" Target="activeX18.bin"/></Relationships>
</file>

<file path=ppt/activeX/_rels/activeX19.xml.rels><?xml version="1.0" encoding="UTF-8" standalone="yes"?>
<Relationships xmlns="http://schemas.openxmlformats.org/package/2006/relationships"><Relationship Id="rId1" Type="http://schemas.microsoft.com/office/2006/relationships/activeXControlBinary" Target="activeX19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20.xml.rels><?xml version="1.0" encoding="UTF-8" standalone="yes"?>
<Relationships xmlns="http://schemas.openxmlformats.org/package/2006/relationships"><Relationship Id="rId1" Type="http://schemas.microsoft.com/office/2006/relationships/activeXControlBinary" Target="activeX20.bin"/></Relationships>
</file>

<file path=ppt/activeX/_rels/activeX21.xml.rels><?xml version="1.0" encoding="UTF-8" standalone="yes"?>
<Relationships xmlns="http://schemas.openxmlformats.org/package/2006/relationships"><Relationship Id="rId1" Type="http://schemas.microsoft.com/office/2006/relationships/activeXControlBinary" Target="activeX21.bin"/></Relationships>
</file>

<file path=ppt/activeX/_rels/activeX22.xml.rels><?xml version="1.0" encoding="UTF-8" standalone="yes"?>
<Relationships xmlns="http://schemas.openxmlformats.org/package/2006/relationships"><Relationship Id="rId1" Type="http://schemas.microsoft.com/office/2006/relationships/activeXControlBinary" Target="activeX22.bin"/></Relationships>
</file>

<file path=ppt/activeX/_rels/activeX23.xml.rels><?xml version="1.0" encoding="UTF-8" standalone="yes"?>
<Relationships xmlns="http://schemas.openxmlformats.org/package/2006/relationships"><Relationship Id="rId1" Type="http://schemas.microsoft.com/office/2006/relationships/activeXControlBinary" Target="activeX23.bin"/></Relationships>
</file>

<file path=ppt/activeX/_rels/activeX24.xml.rels><?xml version="1.0" encoding="UTF-8" standalone="yes"?>
<Relationships xmlns="http://schemas.openxmlformats.org/package/2006/relationships"><Relationship Id="rId1" Type="http://schemas.microsoft.com/office/2006/relationships/activeXControlBinary" Target="activeX24.bin"/></Relationships>
</file>

<file path=ppt/activeX/_rels/activeX25.xml.rels><?xml version="1.0" encoding="UTF-8" standalone="yes"?>
<Relationships xmlns="http://schemas.openxmlformats.org/package/2006/relationships"><Relationship Id="rId1" Type="http://schemas.microsoft.com/office/2006/relationships/activeXControlBinary" Target="activeX25.bin"/></Relationships>
</file>

<file path=ppt/activeX/_rels/activeX26.xml.rels><?xml version="1.0" encoding="UTF-8" standalone="yes"?>
<Relationships xmlns="http://schemas.openxmlformats.org/package/2006/relationships"><Relationship Id="rId1" Type="http://schemas.microsoft.com/office/2006/relationships/activeXControlBinary" Target="activeX26.bin"/></Relationships>
</file>

<file path=ppt/activeX/_rels/activeX27.xml.rels><?xml version="1.0" encoding="UTF-8" standalone="yes"?>
<Relationships xmlns="http://schemas.openxmlformats.org/package/2006/relationships"><Relationship Id="rId1" Type="http://schemas.microsoft.com/office/2006/relationships/activeXControlBinary" Target="activeX27.bin"/></Relationships>
</file>

<file path=ppt/activeX/_rels/activeX28.xml.rels><?xml version="1.0" encoding="UTF-8" standalone="yes"?>
<Relationships xmlns="http://schemas.openxmlformats.org/package/2006/relationships"><Relationship Id="rId1" Type="http://schemas.microsoft.com/office/2006/relationships/activeXControlBinary" Target="activeX28.bin"/></Relationships>
</file>

<file path=ppt/activeX/_rels/activeX29.xml.rels><?xml version="1.0" encoding="UTF-8" standalone="yes"?>
<Relationships xmlns="http://schemas.openxmlformats.org/package/2006/relationships"><Relationship Id="rId1" Type="http://schemas.microsoft.com/office/2006/relationships/activeXControlBinary" Target="activeX29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2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3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19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4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5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6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7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activeX/activeX2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2.wmf"/><Relationship Id="rId5" Type="http://schemas.openxmlformats.org/officeDocument/2006/relationships/image" Target="../media/image6.wmf"/><Relationship Id="rId10" Type="http://schemas.openxmlformats.org/officeDocument/2006/relationships/image" Target="../media/image11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12" Type="http://schemas.openxmlformats.org/officeDocument/2006/relationships/image" Target="../media/image39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11" Type="http://schemas.openxmlformats.org/officeDocument/2006/relationships/image" Target="../media/image38.wmf"/><Relationship Id="rId5" Type="http://schemas.openxmlformats.org/officeDocument/2006/relationships/image" Target="../media/image32.wmf"/><Relationship Id="rId10" Type="http://schemas.openxmlformats.org/officeDocument/2006/relationships/image" Target="../media/image37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.png"/><Relationship Id="rId26" Type="http://schemas.openxmlformats.org/officeDocument/2006/relationships/image" Target="../media/image24.wmf"/><Relationship Id="rId3" Type="http://schemas.openxmlformats.org/officeDocument/2006/relationships/control" Target="../activeX/activeX2.xml"/><Relationship Id="rId21" Type="http://schemas.openxmlformats.org/officeDocument/2006/relationships/image" Target="../media/image19.wmf"/><Relationship Id="rId7" Type="http://schemas.openxmlformats.org/officeDocument/2006/relationships/control" Target="../activeX/activeX6.xml"/><Relationship Id="rId12" Type="http://schemas.openxmlformats.org/officeDocument/2006/relationships/control" Target="../activeX/activeX11.xml"/><Relationship Id="rId17" Type="http://schemas.openxmlformats.org/officeDocument/2006/relationships/image" Target="../media/image16.tiff"/><Relationship Id="rId25" Type="http://schemas.openxmlformats.org/officeDocument/2006/relationships/image" Target="../media/image23.wmf"/><Relationship Id="rId2" Type="http://schemas.openxmlformats.org/officeDocument/2006/relationships/control" Target="../activeX/activeX1.xml"/><Relationship Id="rId16" Type="http://schemas.openxmlformats.org/officeDocument/2006/relationships/image" Target="../media/image15.tiff"/><Relationship Id="rId20" Type="http://schemas.openxmlformats.org/officeDocument/2006/relationships/image" Target="../media/image18.wmf"/><Relationship Id="rId29" Type="http://schemas.openxmlformats.org/officeDocument/2006/relationships/image" Target="../media/image27.wmf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control" Target="../activeX/activeX10.xml"/><Relationship Id="rId24" Type="http://schemas.openxmlformats.org/officeDocument/2006/relationships/image" Target="../media/image22.wmf"/><Relationship Id="rId5" Type="http://schemas.openxmlformats.org/officeDocument/2006/relationships/control" Target="../activeX/activeX4.xml"/><Relationship Id="rId15" Type="http://schemas.openxmlformats.org/officeDocument/2006/relationships/image" Target="../media/image14.png"/><Relationship Id="rId23" Type="http://schemas.openxmlformats.org/officeDocument/2006/relationships/image" Target="../media/image21.wmf"/><Relationship Id="rId28" Type="http://schemas.openxmlformats.org/officeDocument/2006/relationships/image" Target="../media/image26.wmf"/><Relationship Id="rId10" Type="http://schemas.openxmlformats.org/officeDocument/2006/relationships/control" Target="../activeX/activeX9.xml"/><Relationship Id="rId19" Type="http://schemas.openxmlformats.org/officeDocument/2006/relationships/image" Target="../media/image17.wmf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image" Target="../media/image13.png"/><Relationship Id="rId22" Type="http://schemas.openxmlformats.org/officeDocument/2006/relationships/image" Target="../media/image20.wmf"/><Relationship Id="rId27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18.xml"/><Relationship Id="rId13" Type="http://schemas.openxmlformats.org/officeDocument/2006/relationships/control" Target="../activeX/activeX23.xml"/><Relationship Id="rId18" Type="http://schemas.openxmlformats.org/officeDocument/2006/relationships/image" Target="../media/image43.wmf"/><Relationship Id="rId26" Type="http://schemas.openxmlformats.org/officeDocument/2006/relationships/image" Target="../media/image51.wmf"/><Relationship Id="rId3" Type="http://schemas.openxmlformats.org/officeDocument/2006/relationships/control" Target="../activeX/activeX13.xml"/><Relationship Id="rId21" Type="http://schemas.openxmlformats.org/officeDocument/2006/relationships/image" Target="../media/image46.wmf"/><Relationship Id="rId7" Type="http://schemas.openxmlformats.org/officeDocument/2006/relationships/control" Target="../activeX/activeX17.xml"/><Relationship Id="rId12" Type="http://schemas.openxmlformats.org/officeDocument/2006/relationships/control" Target="../activeX/activeX22.xml"/><Relationship Id="rId17" Type="http://schemas.openxmlformats.org/officeDocument/2006/relationships/image" Target="../media/image42.png"/><Relationship Id="rId25" Type="http://schemas.openxmlformats.org/officeDocument/2006/relationships/image" Target="../media/image50.wmf"/><Relationship Id="rId2" Type="http://schemas.openxmlformats.org/officeDocument/2006/relationships/control" Target="../activeX/activeX12.xml"/><Relationship Id="rId16" Type="http://schemas.openxmlformats.org/officeDocument/2006/relationships/image" Target="../media/image41.png"/><Relationship Id="rId20" Type="http://schemas.openxmlformats.org/officeDocument/2006/relationships/image" Target="../media/image45.wmf"/><Relationship Id="rId29" Type="http://schemas.openxmlformats.org/officeDocument/2006/relationships/image" Target="../media/image54.wmf"/><Relationship Id="rId1" Type="http://schemas.openxmlformats.org/officeDocument/2006/relationships/vmlDrawing" Target="../drawings/vmlDrawing2.vml"/><Relationship Id="rId6" Type="http://schemas.openxmlformats.org/officeDocument/2006/relationships/control" Target="../activeX/activeX16.xml"/><Relationship Id="rId11" Type="http://schemas.openxmlformats.org/officeDocument/2006/relationships/control" Target="../activeX/activeX21.xml"/><Relationship Id="rId24" Type="http://schemas.openxmlformats.org/officeDocument/2006/relationships/image" Target="../media/image49.wmf"/><Relationship Id="rId5" Type="http://schemas.openxmlformats.org/officeDocument/2006/relationships/control" Target="../activeX/activeX15.xml"/><Relationship Id="rId15" Type="http://schemas.openxmlformats.org/officeDocument/2006/relationships/image" Target="../media/image40.png"/><Relationship Id="rId23" Type="http://schemas.openxmlformats.org/officeDocument/2006/relationships/image" Target="../media/image48.wmf"/><Relationship Id="rId28" Type="http://schemas.openxmlformats.org/officeDocument/2006/relationships/image" Target="../media/image53.wmf"/><Relationship Id="rId10" Type="http://schemas.openxmlformats.org/officeDocument/2006/relationships/control" Target="../activeX/activeX20.xml"/><Relationship Id="rId19" Type="http://schemas.openxmlformats.org/officeDocument/2006/relationships/image" Target="../media/image44.wmf"/><Relationship Id="rId4" Type="http://schemas.openxmlformats.org/officeDocument/2006/relationships/control" Target="../activeX/activeX14.xml"/><Relationship Id="rId9" Type="http://schemas.openxmlformats.org/officeDocument/2006/relationships/control" Target="../activeX/activeX1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7.wmf"/><Relationship Id="rId27" Type="http://schemas.openxmlformats.org/officeDocument/2006/relationships/image" Target="../media/image52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4.wmf"/><Relationship Id="rId3" Type="http://schemas.openxmlformats.org/officeDocument/2006/relationships/control" Target="../activeX/activeX25.xml"/><Relationship Id="rId7" Type="http://schemas.openxmlformats.org/officeDocument/2006/relationships/control" Target="../activeX/activeX29.xml"/><Relationship Id="rId12" Type="http://schemas.openxmlformats.org/officeDocument/2006/relationships/image" Target="../media/image63.wmf"/><Relationship Id="rId2" Type="http://schemas.openxmlformats.org/officeDocument/2006/relationships/control" Target="../activeX/activeX24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3.vml"/><Relationship Id="rId6" Type="http://schemas.openxmlformats.org/officeDocument/2006/relationships/control" Target="../activeX/activeX28.xml"/><Relationship Id="rId11" Type="http://schemas.openxmlformats.org/officeDocument/2006/relationships/image" Target="../media/image62.wmf"/><Relationship Id="rId5" Type="http://schemas.openxmlformats.org/officeDocument/2006/relationships/control" Target="../activeX/activeX27.xml"/><Relationship Id="rId15" Type="http://schemas.openxmlformats.org/officeDocument/2006/relationships/image" Target="../media/image66.wmf"/><Relationship Id="rId10" Type="http://schemas.openxmlformats.org/officeDocument/2006/relationships/image" Target="../media/image41.png"/><Relationship Id="rId4" Type="http://schemas.openxmlformats.org/officeDocument/2006/relationships/control" Target="../activeX/activeX26.xml"/><Relationship Id="rId9" Type="http://schemas.openxmlformats.org/officeDocument/2006/relationships/image" Target="../media/image61.png"/><Relationship Id="rId14" Type="http://schemas.openxmlformats.org/officeDocument/2006/relationships/image" Target="../media/image6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7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1219200"/>
            <a:ext cx="5105400" cy="83099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600" b="1" dirty="0" smtClean="0"/>
              <a:t>The hose inspection sheet pursues the target to be a support for dealer personal who is a beginner in this business.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2362200"/>
            <a:ext cx="51054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To increase the sales of the hose business, we need to increase the number and the quality of information  captured.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3096399"/>
            <a:ext cx="510540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The capture of information can be done during each visit by the technicians and/or the CSR: a walk around.</a:t>
            </a:r>
          </a:p>
          <a:p>
            <a:r>
              <a:rPr lang="sv-SE" sz="1400" dirty="0" smtClean="0"/>
              <a:t>This document can be considered as a complement to the Care Inspection document .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4163199"/>
            <a:ext cx="5105400" cy="22467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b="1" dirty="0" smtClean="0"/>
              <a:t>This document is included in a following dealer process</a:t>
            </a:r>
            <a:r>
              <a:rPr lang="sv-SE" sz="1400" dirty="0" smtClean="0"/>
              <a:t>:</a:t>
            </a:r>
          </a:p>
          <a:p>
            <a:endParaRPr lang="sv-SE" sz="1400" dirty="0"/>
          </a:p>
          <a:p>
            <a:r>
              <a:rPr lang="sv-SE" sz="1400" dirty="0" smtClean="0"/>
              <a:t> 1- Print or open the document (with Care Inspection)</a:t>
            </a:r>
          </a:p>
          <a:p>
            <a:r>
              <a:rPr lang="sv-SE" sz="1400" dirty="0" smtClean="0"/>
              <a:t> 2- Check the areas recommended</a:t>
            </a:r>
          </a:p>
          <a:p>
            <a:r>
              <a:rPr lang="sv-SE" sz="1400" dirty="0" smtClean="0"/>
              <a:t> 3- If </a:t>
            </a:r>
            <a:r>
              <a:rPr lang="sv-SE" sz="1400" dirty="0"/>
              <a:t>an hose </a:t>
            </a:r>
            <a:r>
              <a:rPr lang="sv-SE" sz="1400" dirty="0" smtClean="0"/>
              <a:t>is needed</a:t>
            </a:r>
          </a:p>
          <a:p>
            <a:r>
              <a:rPr lang="sv-SE" sz="1400" dirty="0"/>
              <a:t>	</a:t>
            </a:r>
            <a:r>
              <a:rPr lang="sv-SE" sz="1400" dirty="0" smtClean="0"/>
              <a:t>Add a decription in the comment field</a:t>
            </a:r>
            <a:endParaRPr lang="en-US" sz="1400" dirty="0"/>
          </a:p>
          <a:p>
            <a:r>
              <a:rPr lang="sv-SE" sz="1400" dirty="0"/>
              <a:t>	</a:t>
            </a:r>
            <a:r>
              <a:rPr lang="sv-SE" sz="1400" dirty="0" smtClean="0"/>
              <a:t>Take a picture of the hose (mobile phone)</a:t>
            </a:r>
          </a:p>
          <a:p>
            <a:r>
              <a:rPr lang="sv-SE" sz="1400" dirty="0"/>
              <a:t> </a:t>
            </a:r>
            <a:r>
              <a:rPr lang="sv-SE" sz="1400" dirty="0" smtClean="0"/>
              <a:t>4- Transfer the document to parts department for</a:t>
            </a:r>
          </a:p>
          <a:p>
            <a:r>
              <a:rPr lang="sv-SE" sz="1400" dirty="0"/>
              <a:t> </a:t>
            </a:r>
            <a:r>
              <a:rPr lang="sv-SE" sz="1400" dirty="0" smtClean="0"/>
              <a:t>     </a:t>
            </a:r>
            <a:r>
              <a:rPr lang="sv-SE" sz="1400" dirty="0"/>
              <a:t>	</a:t>
            </a:r>
            <a:r>
              <a:rPr lang="sv-SE" sz="1400" dirty="0" smtClean="0"/>
              <a:t>Identification</a:t>
            </a:r>
          </a:p>
          <a:p>
            <a:r>
              <a:rPr lang="sv-SE" sz="1400" dirty="0"/>
              <a:t>	</a:t>
            </a:r>
            <a:r>
              <a:rPr lang="sv-SE" sz="1400" dirty="0" smtClean="0"/>
              <a:t>Quotation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7867710"/>
            <a:ext cx="51054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i="1" dirty="0" smtClean="0"/>
              <a:t>As other defected part noticed on side, we don´t ask an identification of a part number immedialtly.</a:t>
            </a:r>
            <a:endParaRPr lang="en-US" sz="1400" i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7" y="0"/>
            <a:ext cx="24876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Volvo Broad" panose="02000606020000020004" pitchFamily="2" charset="0"/>
              </a:rPr>
              <a:t>Method</a:t>
            </a:r>
            <a:endParaRPr lang="en-US" dirty="0">
              <a:latin typeface="Volvo Broad" panose="02000606020000020004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6546475"/>
            <a:ext cx="51054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b="1" dirty="0" smtClean="0"/>
              <a:t>From slide 2 to 6</a:t>
            </a:r>
            <a:r>
              <a:rPr lang="sv-SE" sz="1400" dirty="0"/>
              <a:t> </a:t>
            </a:r>
            <a:r>
              <a:rPr lang="sv-SE" sz="1400" dirty="0" smtClean="0"/>
              <a:t>you will find the PowerPoint version. This version is divided in three sections: Walk around – comments – pictures, with the idea that it can be send by email.</a:t>
            </a:r>
          </a:p>
          <a:p>
            <a:r>
              <a:rPr lang="sv-SE" sz="1400" b="1" dirty="0" smtClean="0"/>
              <a:t>From the slides 7 to 9</a:t>
            </a:r>
            <a:r>
              <a:rPr lang="sv-SE" sz="1400" dirty="0" smtClean="0"/>
              <a:t> you will find the printing version . This version is designed to be used as ”a paper and pen” activity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78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t="34390" r="48109" b="42278"/>
          <a:stretch/>
        </p:blipFill>
        <p:spPr bwMode="auto">
          <a:xfrm>
            <a:off x="10026" y="860286"/>
            <a:ext cx="6789821" cy="119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7" y="8416925"/>
            <a:ext cx="811213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1109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Volvo Broad" panose="02000606020000020004" pitchFamily="2" charset="0"/>
              </a:rPr>
              <a:t>ARTICULATED HAULER</a:t>
            </a:r>
            <a:endParaRPr lang="en-US" dirty="0">
              <a:latin typeface="Volvo Broad" panose="02000606020000020004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19800" y="1104900"/>
            <a:ext cx="432593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 descr="\\vcn.ds.volvo.net\vce-esk\proj01\032405\60482 CS\Library &amp; templates\Picture library\Offical Volvo pics (MML, Volvo libary)\Articulated Hauler\ART_A40G_2_W_3D_13105_05_LF.t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50" y="5406720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\\vcn.ds.volvo.net\vce-esk\proj01\032405\60482 CS\Library &amp; templates\Picture library\Offical Volvo pics (MML, Volvo libary)\Articulated Hauler\ART_A40F_W_200_02_RF.t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316"/>
            <a:ext cx="540050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ine Callout 2 24"/>
          <p:cNvSpPr/>
          <p:nvPr/>
        </p:nvSpPr>
        <p:spPr>
          <a:xfrm>
            <a:off x="5162550" y="6629400"/>
            <a:ext cx="476250" cy="326760"/>
          </a:xfrm>
          <a:prstGeom prst="borderCallout2">
            <a:avLst>
              <a:gd name="adj1" fmla="val 18750"/>
              <a:gd name="adj2" fmla="val -8333"/>
              <a:gd name="adj3" fmla="val 38217"/>
              <a:gd name="adj4" fmla="val -83193"/>
              <a:gd name="adj5" fmla="val 111774"/>
              <a:gd name="adj6" fmla="val -13126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</a:t>
            </a:r>
            <a:r>
              <a:rPr lang="sv-SE" sz="1000" b="1" dirty="0" smtClean="0">
                <a:solidFill>
                  <a:schemeClr val="tx1"/>
                </a:solidFill>
              </a:rPr>
              <a:t>L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Line Callout 2 25"/>
          <p:cNvSpPr/>
          <p:nvPr/>
        </p:nvSpPr>
        <p:spPr>
          <a:xfrm>
            <a:off x="990600" y="3736218"/>
            <a:ext cx="503450" cy="326760"/>
          </a:xfrm>
          <a:prstGeom prst="borderCallout2">
            <a:avLst>
              <a:gd name="adj1" fmla="val 16317"/>
              <a:gd name="adj2" fmla="val 102971"/>
              <a:gd name="adj3" fmla="val 40650"/>
              <a:gd name="adj4" fmla="val 164923"/>
              <a:gd name="adj5" fmla="val 106908"/>
              <a:gd name="adj6" fmla="val 19337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</a:t>
            </a:r>
            <a:r>
              <a:rPr lang="sv-SE" sz="1000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Line Callout 2 26"/>
          <p:cNvSpPr/>
          <p:nvPr/>
        </p:nvSpPr>
        <p:spPr>
          <a:xfrm>
            <a:off x="2743200" y="4800600"/>
            <a:ext cx="342900" cy="326760"/>
          </a:xfrm>
          <a:prstGeom prst="borderCallout2">
            <a:avLst>
              <a:gd name="adj1" fmla="val 18750"/>
              <a:gd name="adj2" fmla="val -8333"/>
              <a:gd name="adj3" fmla="val 11011"/>
              <a:gd name="adj4" fmla="val -66526"/>
              <a:gd name="adj5" fmla="val -171951"/>
              <a:gd name="adj6" fmla="val -6089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Line Callout 2 27"/>
          <p:cNvSpPr/>
          <p:nvPr/>
        </p:nvSpPr>
        <p:spPr>
          <a:xfrm>
            <a:off x="3562350" y="4343400"/>
            <a:ext cx="424802" cy="326760"/>
          </a:xfrm>
          <a:prstGeom prst="borderCallout2">
            <a:avLst>
              <a:gd name="adj1" fmla="val -5584"/>
              <a:gd name="adj2" fmla="val 70507"/>
              <a:gd name="adj3" fmla="val -88319"/>
              <a:gd name="adj4" fmla="val 118546"/>
              <a:gd name="adj5" fmla="val -124263"/>
              <a:gd name="adj6" fmla="val 17946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b="1" dirty="0" smtClean="0">
                <a:solidFill>
                  <a:prstClr val="black"/>
                </a:solidFill>
              </a:rPr>
              <a:t>B</a:t>
            </a:r>
            <a:r>
              <a:rPr lang="sv-SE" sz="1000" b="1" dirty="0" smtClean="0">
                <a:solidFill>
                  <a:prstClr val="black"/>
                </a:solidFill>
              </a:rPr>
              <a:t>R</a:t>
            </a:r>
            <a:endParaRPr lang="en-US" sz="1000" b="1" dirty="0">
              <a:solidFill>
                <a:prstClr val="black"/>
              </a:solidFill>
            </a:endParaRPr>
          </a:p>
        </p:txBody>
      </p:sp>
      <p:sp>
        <p:nvSpPr>
          <p:cNvPr id="29" name="Line Callout 2 28"/>
          <p:cNvSpPr/>
          <p:nvPr/>
        </p:nvSpPr>
        <p:spPr>
          <a:xfrm>
            <a:off x="1228725" y="7750970"/>
            <a:ext cx="590550" cy="326760"/>
          </a:xfrm>
          <a:prstGeom prst="borderCallout2">
            <a:avLst>
              <a:gd name="adj1" fmla="val 18750"/>
              <a:gd name="adj2" fmla="val 105291"/>
              <a:gd name="adj3" fmla="val 4150"/>
              <a:gd name="adj4" fmla="val 185792"/>
              <a:gd name="adj5" fmla="val -95063"/>
              <a:gd name="adj6" fmla="val 19801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b="1" dirty="0" smtClean="0">
                <a:solidFill>
                  <a:prstClr val="black"/>
                </a:solidFill>
              </a:rPr>
              <a:t>B</a:t>
            </a:r>
            <a:r>
              <a:rPr lang="sv-SE" sz="1000" b="1" dirty="0" smtClean="0">
                <a:solidFill>
                  <a:prstClr val="black"/>
                </a:solidFill>
              </a:rPr>
              <a:t>L</a:t>
            </a:r>
            <a:endParaRPr lang="en-US" sz="1000" b="1" dirty="0">
              <a:solidFill>
                <a:prstClr val="black"/>
              </a:solidFill>
            </a:endParaRPr>
          </a:p>
        </p:txBody>
      </p:sp>
      <p:sp>
        <p:nvSpPr>
          <p:cNvPr id="30" name="Line Callout 2 29"/>
          <p:cNvSpPr/>
          <p:nvPr/>
        </p:nvSpPr>
        <p:spPr>
          <a:xfrm>
            <a:off x="3644252" y="7424210"/>
            <a:ext cx="342900" cy="326760"/>
          </a:xfrm>
          <a:prstGeom prst="borderCallout2">
            <a:avLst>
              <a:gd name="adj1" fmla="val -5584"/>
              <a:gd name="adj2" fmla="val 70507"/>
              <a:gd name="adj3" fmla="val -76151"/>
              <a:gd name="adj4" fmla="val 28111"/>
              <a:gd name="adj5" fmla="val -112096"/>
              <a:gd name="adj6" fmla="val -6169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Line Callout 2 30"/>
          <p:cNvSpPr/>
          <p:nvPr/>
        </p:nvSpPr>
        <p:spPr>
          <a:xfrm>
            <a:off x="1070875" y="6553200"/>
            <a:ext cx="424802" cy="326760"/>
          </a:xfrm>
          <a:prstGeom prst="borderCallout2">
            <a:avLst>
              <a:gd name="adj1" fmla="val 52716"/>
              <a:gd name="adj2" fmla="val 95919"/>
              <a:gd name="adj3" fmla="val 72977"/>
              <a:gd name="adj4" fmla="val 155917"/>
              <a:gd name="adj5" fmla="val 157519"/>
              <a:gd name="adj6" fmla="val 17946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b="1" dirty="0" smtClean="0">
                <a:solidFill>
                  <a:prstClr val="black"/>
                </a:solidFill>
              </a:rPr>
              <a:t>B</a:t>
            </a:r>
            <a:r>
              <a:rPr lang="sv-SE" sz="1000" b="1" dirty="0" smtClean="0">
                <a:solidFill>
                  <a:prstClr val="black"/>
                </a:solidFill>
              </a:rPr>
              <a:t>R</a:t>
            </a:r>
            <a:endParaRPr lang="en-US" sz="1000" b="1" dirty="0">
              <a:solidFill>
                <a:prstClr val="black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7" y="0"/>
            <a:ext cx="24876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7251" name="TextBox1" r:id="rId2" imgW="1066680" imgH="228600"/>
        </mc:Choice>
        <mc:Fallback>
          <p:control name="TextBox1" r:id="rId2" imgW="1066680" imgH="228600">
            <p:pic>
              <p:nvPicPr>
                <p:cNvPr id="0" name="Tex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700" y="1104900"/>
                  <a:ext cx="10668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2" name="TextBox4" r:id="rId3" imgW="1143000" imgH="228600"/>
        </mc:Choice>
        <mc:Fallback>
          <p:control name="TextBox4" r:id="rId3" imgW="1143000" imgH="228600">
            <p:pic>
              <p:nvPicPr>
                <p:cNvPr id="0" name="TextBox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67100" y="1104900"/>
                  <a:ext cx="11430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3" name="TextBox6" r:id="rId4" imgW="1133640" imgH="228600"/>
        </mc:Choice>
        <mc:Fallback>
          <p:control name="TextBox6" r:id="rId4" imgW="1133640" imgH="228600">
            <p:pic>
              <p:nvPicPr>
                <p:cNvPr id="0" name="TextBox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5400" y="1104900"/>
                  <a:ext cx="11303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4" name="TextBox7" r:id="rId5" imgW="914400" imgH="228600"/>
        </mc:Choice>
        <mc:Fallback>
          <p:control name="TextBox7" r:id="rId5" imgW="914400" imgH="228600">
            <p:pic>
              <p:nvPicPr>
                <p:cNvPr id="0" name="TextBox7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1900" y="1104900"/>
                  <a:ext cx="9144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5" name="TextBox2" r:id="rId6" imgW="2048040" imgH="200160"/>
        </mc:Choice>
        <mc:Fallback>
          <p:control name="TextBox2" r:id="rId6" imgW="2048040" imgH="200160">
            <p:pic>
              <p:nvPicPr>
                <p:cNvPr id="0" name="Text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700" y="1435100"/>
                  <a:ext cx="2044700" cy="203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6" name="TextBox3" r:id="rId7" imgW="2048040" imgH="190440"/>
        </mc:Choice>
        <mc:Fallback>
          <p:control name="TextBox3" r:id="rId7" imgW="2048040" imgH="190440">
            <p:pic>
              <p:nvPicPr>
                <p:cNvPr id="0" name="TextBox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700" y="1778000"/>
                  <a:ext cx="2044700" cy="190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7" name="TextBox5" r:id="rId8" imgW="2362320" imgH="200160"/>
        </mc:Choice>
        <mc:Fallback>
          <p:control name="TextBox5" r:id="rId8" imgW="2362320" imgH="200160">
            <p:pic>
              <p:nvPicPr>
                <p:cNvPr id="0" name="TextBox5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47900" y="1447800"/>
                  <a:ext cx="2362200" cy="203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8" name="TextBox8" r:id="rId9" imgW="2324160" imgH="200160"/>
        </mc:Choice>
        <mc:Fallback>
          <p:control name="TextBox8" r:id="rId9" imgW="2324160" imgH="200160">
            <p:pic>
              <p:nvPicPr>
                <p:cNvPr id="0" name="TextBox8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60600" y="1765300"/>
                  <a:ext cx="2324100" cy="203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59" name="TextBox9" r:id="rId10" imgW="1143000" imgH="228600"/>
        </mc:Choice>
        <mc:Fallback>
          <p:control name="TextBox9" r:id="rId10" imgW="1143000" imgH="228600">
            <p:pic>
              <p:nvPicPr>
                <p:cNvPr id="0" name="TextBox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6300" y="1104900"/>
                  <a:ext cx="11430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60" name="TextBox10" r:id="rId11" imgW="1971720" imgH="190440"/>
        </mc:Choice>
        <mc:Fallback>
          <p:control name="TextBox10" r:id="rId11" imgW="1971720" imgH="190440">
            <p:pic>
              <p:nvPicPr>
                <p:cNvPr id="0" name="TextBox1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6300" y="1447800"/>
                  <a:ext cx="1968500" cy="1905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7261" name="TextBox11" r:id="rId12" imgW="1990800" imgH="200160"/>
        </mc:Choice>
        <mc:Fallback>
          <p:control name="TextBox11" r:id="rId12" imgW="1990800" imgH="200160">
            <p:pic>
              <p:nvPicPr>
                <p:cNvPr id="0" name="TextBox1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3600" y="1778000"/>
                  <a:ext cx="1993900" cy="203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4006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6772320" y="7167299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G - Track motors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24000"/>
            <a:ext cx="6115050" cy="279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8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-31750"/>
            <a:ext cx="6907213" cy="917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29" name="Picture 3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20285"/>
            <a:ext cx="6115050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4173" name="CheckBox1" r:id="rId2" imgW="1219320" imgH="380880"/>
        </mc:Choice>
        <mc:Fallback>
          <p:control name="CheckBox1" r:id="rId2" imgW="1219320" imgH="380880">
            <p:pic>
              <p:nvPicPr>
                <p:cNvPr id="0" name="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838200"/>
                  <a:ext cx="12192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74" name="CheckBox2" r:id="rId3" imgW="1219320" imgH="380880"/>
        </mc:Choice>
        <mc:Fallback>
          <p:control name="CheckBox2" r:id="rId3" imgW="1219320" imgH="380880">
            <p:pic>
              <p:nvPicPr>
                <p:cNvPr id="0" name="Check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2400" y="838200"/>
                  <a:ext cx="12192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75" name="CheckBox3" r:id="rId4" imgW="1219320" imgH="380880"/>
        </mc:Choice>
        <mc:Fallback>
          <p:control name="CheckBox3" r:id="rId4" imgW="1219320" imgH="380880">
            <p:pic>
              <p:nvPicPr>
                <p:cNvPr id="0" name="CheckBox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4800600"/>
                  <a:ext cx="12192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76" name="CheckBox4" r:id="rId5" imgW="1219320" imgH="380880"/>
        </mc:Choice>
        <mc:Fallback>
          <p:control name="CheckBox4" r:id="rId5" imgW="1219320" imgH="380880">
            <p:pic>
              <p:nvPicPr>
                <p:cNvPr id="0" name="CheckBox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2400" y="4800600"/>
                  <a:ext cx="12192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77" name="CheckBox9" r:id="rId6" imgW="866880" imgH="228600"/>
        </mc:Choice>
        <mc:Fallback>
          <p:control name="CheckBox9" r:id="rId6" imgW="866880" imgH="228600">
            <p:pic>
              <p:nvPicPr>
                <p:cNvPr id="0" name="CheckBox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84400" y="4089400"/>
                  <a:ext cx="8636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78" name="CheckBox6" r:id="rId7" imgW="866880" imgH="228600"/>
        </mc:Choice>
        <mc:Fallback>
          <p:control name="CheckBox6" r:id="rId7" imgW="866880" imgH="228600">
            <p:pic>
              <p:nvPicPr>
                <p:cNvPr id="0" name="CheckBox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5800" y="4089400"/>
                  <a:ext cx="8636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79" name="CheckBox10" r:id="rId8" imgW="866880" imgH="228600"/>
        </mc:Choice>
        <mc:Fallback>
          <p:control name="CheckBox10" r:id="rId8" imgW="866880" imgH="228600">
            <p:pic>
              <p:nvPicPr>
                <p:cNvPr id="0" name="CheckBox10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5000" y="8115300"/>
                  <a:ext cx="8636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80" name="CheckBox11" r:id="rId9" imgW="866880" imgH="228600"/>
        </mc:Choice>
        <mc:Fallback>
          <p:control name="CheckBox11" r:id="rId9" imgW="866880" imgH="228600">
            <p:pic>
              <p:nvPicPr>
                <p:cNvPr id="0" name="CheckBox1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8200" y="8115300"/>
                  <a:ext cx="8636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81" name="TextBox1" r:id="rId10" imgW="2409840" imgH="838080"/>
        </mc:Choice>
        <mc:Fallback>
          <p:control name="TextBox1" r:id="rId10" imgW="2409840" imgH="838080">
            <p:pic>
              <p:nvPicPr>
                <p:cNvPr id="0" name="Tex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8800" y="3251200"/>
                  <a:ext cx="2413000" cy="83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82" name="TextBox2" r:id="rId11" imgW="2409840" imgH="838080"/>
        </mc:Choice>
        <mc:Fallback>
          <p:control name="TextBox2" r:id="rId11" imgW="2409840" imgH="838080">
            <p:pic>
              <p:nvPicPr>
                <p:cNvPr id="0" name="Text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5600" y="3251200"/>
                  <a:ext cx="2413000" cy="83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83" name="TextBox3" r:id="rId12" imgW="2409840" imgH="838080"/>
        </mc:Choice>
        <mc:Fallback>
          <p:control name="TextBox3" r:id="rId12" imgW="2409840" imgH="838080">
            <p:pic>
              <p:nvPicPr>
                <p:cNvPr id="0" name="TextBox3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14800" y="7251700"/>
                  <a:ext cx="2413000" cy="83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4184" name="TextBox4" r:id="rId13" imgW="2409840" imgH="838080"/>
        </mc:Choice>
        <mc:Fallback>
          <p:control name="TextBox4" r:id="rId13" imgW="2409840" imgH="838080">
            <p:pic>
              <p:nvPicPr>
                <p:cNvPr id="0" name="TextBox4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000" y="7251700"/>
                  <a:ext cx="2413000" cy="83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49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9" name="Picture 3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1639887"/>
            <a:ext cx="6115050" cy="277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-31750"/>
            <a:ext cx="6907213" cy="917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5180" name="CheckBox1" r:id="rId2" imgW="1219320" imgH="380880"/>
        </mc:Choice>
        <mc:Fallback>
          <p:control name="CheckBox1" r:id="rId2" imgW="1219320" imgH="380880">
            <p:pic>
              <p:nvPicPr>
                <p:cNvPr id="0" name="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800100"/>
                  <a:ext cx="12192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81" name="CheckBox2" r:id="rId3" imgW="1219320" imgH="380880"/>
        </mc:Choice>
        <mc:Fallback>
          <p:control name="CheckBox2" r:id="rId3" imgW="1219320" imgH="380880">
            <p:pic>
              <p:nvPicPr>
                <p:cNvPr id="0" name="Check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2400" y="800100"/>
                  <a:ext cx="12192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82" name="CheckBox9" r:id="rId4" imgW="866880" imgH="228600"/>
        </mc:Choice>
        <mc:Fallback>
          <p:control name="CheckBox9" r:id="rId4" imgW="866880" imgH="228600">
            <p:pic>
              <p:nvPicPr>
                <p:cNvPr id="0" name="CheckBox9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20900" y="4191000"/>
                  <a:ext cx="8636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83" name="CheckBox6" r:id="rId5" imgW="866880" imgH="228600"/>
        </mc:Choice>
        <mc:Fallback>
          <p:control name="CheckBox6" r:id="rId5" imgW="866880" imgH="228600">
            <p:pic>
              <p:nvPicPr>
                <p:cNvPr id="0" name="CheckBox6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5000" y="4191000"/>
                  <a:ext cx="863600" cy="228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84" name="TextBox1" r:id="rId6" imgW="2409840" imgH="838080"/>
        </mc:Choice>
        <mc:Fallback>
          <p:control name="TextBox1" r:id="rId6" imgW="2409840" imgH="838080">
            <p:pic>
              <p:nvPicPr>
                <p:cNvPr id="0" name="Tex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0700" y="3352800"/>
                  <a:ext cx="2413000" cy="83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5185" name="TextBox2" r:id="rId7" imgW="2409840" imgH="838080"/>
        </mc:Choice>
        <mc:Fallback>
          <p:control name="TextBox2" r:id="rId7" imgW="2409840" imgH="838080">
            <p:pic>
              <p:nvPicPr>
                <p:cNvPr id="0" name="TextBox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27500" y="3352800"/>
                  <a:ext cx="2413000" cy="83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6449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-31750"/>
            <a:ext cx="6907213" cy="917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4" y="1564146"/>
            <a:ext cx="2523958" cy="14197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3200" y="4777993"/>
            <a:ext cx="2520000" cy="2472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B</a:t>
            </a:r>
            <a:r>
              <a:rPr lang="sv-SE" sz="1000" b="1" dirty="0">
                <a:solidFill>
                  <a:schemeClr val="tx1"/>
                </a:solidFill>
                <a:latin typeface="Volvo Sans Pro" pitchFamily="34" charset="0"/>
              </a:rPr>
              <a:t>R</a:t>
            </a:r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 – Engine area right</a:t>
            </a:r>
          </a:p>
        </p:txBody>
      </p:sp>
      <p:sp>
        <p:nvSpPr>
          <p:cNvPr id="7" name="Rectangle 6"/>
          <p:cNvSpPr/>
          <p:nvPr/>
        </p:nvSpPr>
        <p:spPr>
          <a:xfrm>
            <a:off x="480367" y="4777993"/>
            <a:ext cx="2520000" cy="24721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Volvo Sans Pro" pitchFamily="34" charset="0"/>
              </a:rPr>
              <a:t>B</a:t>
            </a:r>
            <a:r>
              <a:rPr lang="en-US" sz="1000" b="1" dirty="0">
                <a:solidFill>
                  <a:schemeClr val="tx1"/>
                </a:solidFill>
                <a:latin typeface="Volvo Sans Pro" pitchFamily="34" charset="0"/>
              </a:rPr>
              <a:t>L</a:t>
            </a:r>
            <a:r>
              <a:rPr lang="en-US" sz="1200" b="1" dirty="0">
                <a:solidFill>
                  <a:schemeClr val="tx1"/>
                </a:solidFill>
                <a:latin typeface="Volvo Sans Pro" pitchFamily="34" charset="0"/>
              </a:rPr>
              <a:t> – Engine area left</a:t>
            </a:r>
          </a:p>
        </p:txBody>
      </p:sp>
      <p:sp>
        <p:nvSpPr>
          <p:cNvPr id="8" name="Rectangle 7"/>
          <p:cNvSpPr/>
          <p:nvPr/>
        </p:nvSpPr>
        <p:spPr>
          <a:xfrm>
            <a:off x="4050525" y="1291410"/>
            <a:ext cx="2520000" cy="2501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A</a:t>
            </a:r>
            <a:r>
              <a:rPr lang="sv-SE" sz="1000" b="1" dirty="0">
                <a:solidFill>
                  <a:schemeClr val="tx1"/>
                </a:solidFill>
                <a:latin typeface="Volvo Sans Pro" pitchFamily="34" charset="0"/>
              </a:rPr>
              <a:t>R</a:t>
            </a:r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 – Axel area right</a:t>
            </a:r>
          </a:p>
        </p:txBody>
      </p:sp>
      <p:sp>
        <p:nvSpPr>
          <p:cNvPr id="9" name="Rectangle 8"/>
          <p:cNvSpPr/>
          <p:nvPr/>
        </p:nvSpPr>
        <p:spPr>
          <a:xfrm>
            <a:off x="497692" y="1291410"/>
            <a:ext cx="2520000" cy="2501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A</a:t>
            </a:r>
            <a:r>
              <a:rPr lang="sv-SE" sz="1000" b="1" dirty="0">
                <a:solidFill>
                  <a:schemeClr val="tx1"/>
                </a:solidFill>
                <a:latin typeface="Volvo Sans Pro" pitchFamily="34" charset="0"/>
              </a:rPr>
              <a:t>L</a:t>
            </a:r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 – Axel area left</a:t>
            </a:r>
          </a:p>
        </p:txBody>
      </p:sp>
      <p:pic>
        <p:nvPicPr>
          <p:cNvPr id="10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" y="3044010"/>
            <a:ext cx="2520000" cy="1419726"/>
          </a:xfrm>
          <a:prstGeom prst="rect">
            <a:avLst/>
          </a:prstGeom>
        </p:spPr>
      </p:pic>
      <p:pic>
        <p:nvPicPr>
          <p:cNvPr id="11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7" y="1564146"/>
            <a:ext cx="2523958" cy="1419726"/>
          </a:xfrm>
          <a:prstGeom prst="rect">
            <a:avLst/>
          </a:prstGeom>
        </p:spPr>
      </p:pic>
      <p:pic>
        <p:nvPicPr>
          <p:cNvPr id="12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25" y="3044010"/>
            <a:ext cx="2520000" cy="1419726"/>
          </a:xfrm>
          <a:prstGeom prst="rect">
            <a:avLst/>
          </a:prstGeom>
        </p:spPr>
      </p:pic>
      <p:pic>
        <p:nvPicPr>
          <p:cNvPr id="13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9" y="5101410"/>
            <a:ext cx="2523958" cy="1419726"/>
          </a:xfrm>
          <a:prstGeom prst="rect">
            <a:avLst/>
          </a:prstGeom>
        </p:spPr>
      </p:pic>
      <p:pic>
        <p:nvPicPr>
          <p:cNvPr id="14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7" y="6581274"/>
            <a:ext cx="2520000" cy="1419726"/>
          </a:xfrm>
          <a:prstGeom prst="rect">
            <a:avLst/>
          </a:prstGeom>
        </p:spPr>
      </p:pic>
      <p:pic>
        <p:nvPicPr>
          <p:cNvPr id="15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242" y="5101410"/>
            <a:ext cx="2523958" cy="1419726"/>
          </a:xfrm>
          <a:prstGeom prst="rect">
            <a:avLst/>
          </a:prstGeom>
        </p:spPr>
      </p:pic>
      <p:pic>
        <p:nvPicPr>
          <p:cNvPr id="16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00" y="6581274"/>
            <a:ext cx="2520000" cy="14197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7666" y="8148760"/>
            <a:ext cx="610553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i="1" dirty="0" smtClean="0"/>
              <a:t>Right click on the picture and select ”</a:t>
            </a:r>
            <a:r>
              <a:rPr lang="sv-SE" sz="1400" i="1" dirty="0"/>
              <a:t>C</a:t>
            </a:r>
            <a:r>
              <a:rPr lang="sv-SE" sz="1400" i="1" dirty="0" smtClean="0"/>
              <a:t>hange  Picture”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4850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-15875"/>
            <a:ext cx="6907213" cy="917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4" y="1564146"/>
            <a:ext cx="2523958" cy="1419726"/>
          </a:xfrm>
          <a:prstGeom prst="rect">
            <a:avLst/>
          </a:prstGeom>
        </p:spPr>
      </p:pic>
      <p:pic>
        <p:nvPicPr>
          <p:cNvPr id="10" name="Picture Placeholder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2" y="3044010"/>
            <a:ext cx="2520000" cy="1419726"/>
          </a:xfrm>
          <a:prstGeom prst="rect">
            <a:avLst/>
          </a:prstGeom>
        </p:spPr>
      </p:pic>
      <p:pic>
        <p:nvPicPr>
          <p:cNvPr id="11" name="Picture Placeholder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67" y="1564146"/>
            <a:ext cx="2523958" cy="1419726"/>
          </a:xfrm>
          <a:prstGeom prst="rect">
            <a:avLst/>
          </a:prstGeom>
        </p:spPr>
      </p:pic>
      <p:pic>
        <p:nvPicPr>
          <p:cNvPr id="12" name="Picture Placeholder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25" y="3044010"/>
            <a:ext cx="2520000" cy="141972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50000" y="1299433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D – Under the machine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8130" y="1295400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C – Main Control valve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666" y="8148760"/>
            <a:ext cx="610553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sv-SE" sz="1400" i="1" dirty="0" smtClean="0"/>
              <a:t>Right click on the picture and select ”</a:t>
            </a:r>
            <a:r>
              <a:rPr lang="sv-SE" sz="1400" i="1" dirty="0"/>
              <a:t>C</a:t>
            </a:r>
            <a:r>
              <a:rPr lang="sv-SE" sz="1400" i="1" dirty="0" smtClean="0"/>
              <a:t>hange  Picture”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1239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\\vcn.ds.volvo.net\vce-esk\proj01\032405\60482 CS\Library &amp; templates\Picture library\Offical Volvo pics (MML, Volvo libary)\Articulated Hauler\ART_A40G_2_W_3D_13105_05_LF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50" y="5406720"/>
            <a:ext cx="48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\\vcn.ds.volvo.net\vce-esk\proj01\032405\60482 CS\Library &amp; templates\Picture library\Offical Volvo pics (MML, Volvo libary)\Articulated Hauler\ART_A40F_W_200_02_RF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5316"/>
            <a:ext cx="540050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t="34390" r="48109" b="42278"/>
          <a:stretch/>
        </p:blipFill>
        <p:spPr bwMode="auto">
          <a:xfrm>
            <a:off x="10026" y="860286"/>
            <a:ext cx="6789821" cy="119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7" y="8416925"/>
            <a:ext cx="811213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Callout 2 3"/>
          <p:cNvSpPr/>
          <p:nvPr/>
        </p:nvSpPr>
        <p:spPr>
          <a:xfrm>
            <a:off x="5162550" y="6629400"/>
            <a:ext cx="476250" cy="326760"/>
          </a:xfrm>
          <a:prstGeom prst="borderCallout2">
            <a:avLst>
              <a:gd name="adj1" fmla="val 18750"/>
              <a:gd name="adj2" fmla="val -8333"/>
              <a:gd name="adj3" fmla="val 38217"/>
              <a:gd name="adj4" fmla="val -83193"/>
              <a:gd name="adj5" fmla="val 111774"/>
              <a:gd name="adj6" fmla="val -13126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</a:t>
            </a:r>
            <a:r>
              <a:rPr lang="sv-SE" sz="1000" b="1" dirty="0" smtClean="0">
                <a:solidFill>
                  <a:schemeClr val="tx1"/>
                </a:solidFill>
              </a:rPr>
              <a:t>L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990600" y="3736218"/>
            <a:ext cx="503450" cy="326760"/>
          </a:xfrm>
          <a:prstGeom prst="borderCallout2">
            <a:avLst>
              <a:gd name="adj1" fmla="val 16317"/>
              <a:gd name="adj2" fmla="val 102971"/>
              <a:gd name="adj3" fmla="val 40650"/>
              <a:gd name="adj4" fmla="val 164923"/>
              <a:gd name="adj5" fmla="val 106908"/>
              <a:gd name="adj6" fmla="val 19337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</a:t>
            </a:r>
            <a:r>
              <a:rPr lang="sv-SE" sz="1000" b="1" dirty="0" smtClean="0">
                <a:solidFill>
                  <a:schemeClr val="tx1"/>
                </a:solidFill>
              </a:rPr>
              <a:t>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Line Callout 2 15"/>
          <p:cNvSpPr/>
          <p:nvPr/>
        </p:nvSpPr>
        <p:spPr>
          <a:xfrm>
            <a:off x="2743200" y="4800600"/>
            <a:ext cx="342900" cy="326760"/>
          </a:xfrm>
          <a:prstGeom prst="borderCallout2">
            <a:avLst>
              <a:gd name="adj1" fmla="val 18750"/>
              <a:gd name="adj2" fmla="val -8333"/>
              <a:gd name="adj3" fmla="val 11011"/>
              <a:gd name="adj4" fmla="val -66526"/>
              <a:gd name="adj5" fmla="val -171951"/>
              <a:gd name="adj6" fmla="val -6089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Line Callout 2 16"/>
          <p:cNvSpPr/>
          <p:nvPr/>
        </p:nvSpPr>
        <p:spPr>
          <a:xfrm>
            <a:off x="3562350" y="4343400"/>
            <a:ext cx="424802" cy="326760"/>
          </a:xfrm>
          <a:prstGeom prst="borderCallout2">
            <a:avLst>
              <a:gd name="adj1" fmla="val -5584"/>
              <a:gd name="adj2" fmla="val 70507"/>
              <a:gd name="adj3" fmla="val -88319"/>
              <a:gd name="adj4" fmla="val 118546"/>
              <a:gd name="adj5" fmla="val -124263"/>
              <a:gd name="adj6" fmla="val 17946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b="1" dirty="0" smtClean="0">
                <a:solidFill>
                  <a:prstClr val="black"/>
                </a:solidFill>
              </a:rPr>
              <a:t>B</a:t>
            </a:r>
            <a:r>
              <a:rPr lang="sv-SE" sz="1000" b="1" dirty="0" smtClean="0">
                <a:solidFill>
                  <a:prstClr val="black"/>
                </a:solidFill>
              </a:rPr>
              <a:t>R</a:t>
            </a:r>
            <a:endParaRPr lang="en-US" sz="1000" b="1" dirty="0">
              <a:solidFill>
                <a:prstClr val="black"/>
              </a:solidFill>
            </a:endParaRPr>
          </a:p>
        </p:txBody>
      </p:sp>
      <p:sp>
        <p:nvSpPr>
          <p:cNvPr id="20" name="Line Callout 2 19"/>
          <p:cNvSpPr/>
          <p:nvPr/>
        </p:nvSpPr>
        <p:spPr>
          <a:xfrm>
            <a:off x="1228725" y="7750970"/>
            <a:ext cx="590550" cy="326760"/>
          </a:xfrm>
          <a:prstGeom prst="borderCallout2">
            <a:avLst>
              <a:gd name="adj1" fmla="val 18750"/>
              <a:gd name="adj2" fmla="val 105291"/>
              <a:gd name="adj3" fmla="val 4150"/>
              <a:gd name="adj4" fmla="val 185792"/>
              <a:gd name="adj5" fmla="val -95063"/>
              <a:gd name="adj6" fmla="val 198013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b="1" dirty="0" smtClean="0">
                <a:solidFill>
                  <a:prstClr val="black"/>
                </a:solidFill>
              </a:rPr>
              <a:t>B</a:t>
            </a:r>
            <a:r>
              <a:rPr lang="sv-SE" sz="1000" b="1" dirty="0" smtClean="0">
                <a:solidFill>
                  <a:prstClr val="black"/>
                </a:solidFill>
              </a:rPr>
              <a:t>L</a:t>
            </a:r>
            <a:endParaRPr lang="en-US" sz="1000" b="1" dirty="0">
              <a:solidFill>
                <a:prstClr val="black"/>
              </a:solidFill>
            </a:endParaRPr>
          </a:p>
        </p:txBody>
      </p:sp>
      <p:sp>
        <p:nvSpPr>
          <p:cNvPr id="21" name="Line Callout 2 20"/>
          <p:cNvSpPr/>
          <p:nvPr/>
        </p:nvSpPr>
        <p:spPr>
          <a:xfrm>
            <a:off x="3644252" y="7424210"/>
            <a:ext cx="342900" cy="326760"/>
          </a:xfrm>
          <a:prstGeom prst="borderCallout2">
            <a:avLst>
              <a:gd name="adj1" fmla="val -5584"/>
              <a:gd name="adj2" fmla="val 70507"/>
              <a:gd name="adj3" fmla="val -76151"/>
              <a:gd name="adj4" fmla="val 28111"/>
              <a:gd name="adj5" fmla="val -112096"/>
              <a:gd name="adj6" fmla="val -6169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1109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Volvo Broad" panose="02000606020000020004" pitchFamily="2" charset="0"/>
              </a:rPr>
              <a:t>ARTICULATED HAULER</a:t>
            </a:r>
          </a:p>
        </p:txBody>
      </p:sp>
      <p:sp>
        <p:nvSpPr>
          <p:cNvPr id="23" name="Line Callout 2 22"/>
          <p:cNvSpPr/>
          <p:nvPr/>
        </p:nvSpPr>
        <p:spPr>
          <a:xfrm>
            <a:off x="1070875" y="6553200"/>
            <a:ext cx="424802" cy="326760"/>
          </a:xfrm>
          <a:prstGeom prst="borderCallout2">
            <a:avLst>
              <a:gd name="adj1" fmla="val 52716"/>
              <a:gd name="adj2" fmla="val 95919"/>
              <a:gd name="adj3" fmla="val 72977"/>
              <a:gd name="adj4" fmla="val 155917"/>
              <a:gd name="adj5" fmla="val 157519"/>
              <a:gd name="adj6" fmla="val 17946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b="1" dirty="0" smtClean="0">
                <a:solidFill>
                  <a:prstClr val="black"/>
                </a:solidFill>
              </a:rPr>
              <a:t>B</a:t>
            </a:r>
            <a:r>
              <a:rPr lang="sv-SE" sz="1000" b="1" dirty="0" smtClean="0">
                <a:solidFill>
                  <a:prstClr val="black"/>
                </a:solidFill>
              </a:rPr>
              <a:t>R</a:t>
            </a:r>
            <a:endParaRPr lang="en-US" sz="1000" b="1" dirty="0">
              <a:solidFill>
                <a:prstClr val="black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7" y="0"/>
            <a:ext cx="24876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77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t="34390" r="48109" b="42278"/>
          <a:stretch/>
        </p:blipFill>
        <p:spPr bwMode="auto">
          <a:xfrm>
            <a:off x="10026" y="860286"/>
            <a:ext cx="6789821" cy="119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3" descr="https://vdn.volvoce.com/SiteCollectionImages/Volvo_iron_mark_95x85px.jpg"/>
          <p:cNvSpPr>
            <a:spLocks noChangeAspect="1" noChangeArrowheads="1"/>
          </p:cNvSpPr>
          <p:nvPr/>
        </p:nvSpPr>
        <p:spPr bwMode="auto">
          <a:xfrm>
            <a:off x="0" y="0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vdn.volvoce.com/SiteCollectionImages/Volvo_iron_mark_95x85px.jpg"/>
          <p:cNvSpPr>
            <a:spLocks noChangeAspect="1" noChangeArrowheads="1"/>
          </p:cNvSpPr>
          <p:nvPr/>
        </p:nvSpPr>
        <p:spPr bwMode="auto">
          <a:xfrm>
            <a:off x="152400" y="152400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7" y="8416925"/>
            <a:ext cx="811213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87320" y="7162800"/>
            <a:ext cx="252081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83660" y="7162800"/>
            <a:ext cx="252081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7320" y="3886200"/>
            <a:ext cx="252081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83660" y="3875567"/>
            <a:ext cx="252081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87320" y="5339400"/>
            <a:ext cx="1200600" cy="223200"/>
            <a:chOff x="799200" y="5339400"/>
            <a:chExt cx="1200600" cy="223200"/>
          </a:xfrm>
        </p:grpSpPr>
        <p:sp>
          <p:nvSpPr>
            <p:cNvPr id="18" name="Rectangle 17"/>
            <p:cNvSpPr/>
            <p:nvPr/>
          </p:nvSpPr>
          <p:spPr>
            <a:xfrm>
              <a:off x="799200" y="5339400"/>
              <a:ext cx="1200600" cy="22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 smtClean="0">
                  <a:solidFill>
                    <a:schemeClr val="tx1"/>
                  </a:solidFill>
                  <a:latin typeface="Volvo Sans Pro" pitchFamily="34" charset="0"/>
                </a:rPr>
                <a:t>Check</a:t>
              </a:r>
              <a:endParaRPr lang="en-US" sz="1200" dirty="0">
                <a:solidFill>
                  <a:schemeClr val="tx1"/>
                </a:solidFill>
                <a:latin typeface="Volvo Sans Pro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99650" y="5373070"/>
              <a:ext cx="190800" cy="1895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83660" y="5334000"/>
            <a:ext cx="1200600" cy="223200"/>
            <a:chOff x="4362000" y="5334000"/>
            <a:chExt cx="1200600" cy="223200"/>
          </a:xfrm>
        </p:grpSpPr>
        <p:sp>
          <p:nvSpPr>
            <p:cNvPr id="20" name="Rectangle 19"/>
            <p:cNvSpPr/>
            <p:nvPr/>
          </p:nvSpPr>
          <p:spPr>
            <a:xfrm>
              <a:off x="4362000" y="5334000"/>
              <a:ext cx="1200600" cy="22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 smtClean="0">
                  <a:solidFill>
                    <a:schemeClr val="tx1"/>
                  </a:solidFill>
                  <a:latin typeface="Volvo Sans Pro" pitchFamily="34" charset="0"/>
                </a:rPr>
                <a:t>Check</a:t>
              </a:r>
              <a:endParaRPr lang="en-US" sz="1200" dirty="0">
                <a:solidFill>
                  <a:schemeClr val="tx1"/>
                </a:solidFill>
                <a:latin typeface="Volvo Sans Pro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62450" y="5367670"/>
              <a:ext cx="190800" cy="1895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7320" y="2062800"/>
            <a:ext cx="1200600" cy="223200"/>
            <a:chOff x="762000" y="2062800"/>
            <a:chExt cx="1200600" cy="223200"/>
          </a:xfrm>
        </p:grpSpPr>
        <p:sp>
          <p:nvSpPr>
            <p:cNvPr id="22" name="Rectangle 21"/>
            <p:cNvSpPr/>
            <p:nvPr/>
          </p:nvSpPr>
          <p:spPr>
            <a:xfrm>
              <a:off x="762000" y="2062800"/>
              <a:ext cx="1200600" cy="22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 smtClean="0">
                  <a:solidFill>
                    <a:schemeClr val="tx1"/>
                  </a:solidFill>
                  <a:latin typeface="Volvo Sans Pro" pitchFamily="34" charset="0"/>
                </a:rPr>
                <a:t>Check</a:t>
              </a:r>
              <a:endParaRPr lang="en-US" sz="1200" dirty="0">
                <a:solidFill>
                  <a:schemeClr val="tx1"/>
                </a:solidFill>
                <a:latin typeface="Volvo Sans Pro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2450" y="2096470"/>
              <a:ext cx="190800" cy="1895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83660" y="2057400"/>
            <a:ext cx="1200600" cy="223200"/>
            <a:chOff x="4324800" y="2057400"/>
            <a:chExt cx="1200600" cy="223200"/>
          </a:xfrm>
        </p:grpSpPr>
        <p:sp>
          <p:nvSpPr>
            <p:cNvPr id="24" name="Rectangle 23"/>
            <p:cNvSpPr/>
            <p:nvPr/>
          </p:nvSpPr>
          <p:spPr>
            <a:xfrm>
              <a:off x="4324800" y="2057400"/>
              <a:ext cx="1200600" cy="22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 smtClean="0">
                  <a:solidFill>
                    <a:schemeClr val="tx1"/>
                  </a:solidFill>
                  <a:latin typeface="Volvo Sans Pro" pitchFamily="34" charset="0"/>
                </a:rPr>
                <a:t>Check</a:t>
              </a:r>
              <a:endParaRPr lang="en-US" sz="1200" dirty="0">
                <a:solidFill>
                  <a:schemeClr val="tx1"/>
                </a:solidFill>
                <a:latin typeface="Volvo Sans Pro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25250" y="2091070"/>
              <a:ext cx="190800" cy="1895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084065" y="7152167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sv-SE" sz="1200" b="1" dirty="0" smtClean="0">
                <a:solidFill>
                  <a:prstClr val="black"/>
                </a:solidFill>
                <a:latin typeface="Volvo Sans Pro" pitchFamily="34" charset="0"/>
              </a:rPr>
              <a:t>B</a:t>
            </a:r>
            <a:r>
              <a:rPr lang="sv-SE" sz="1000" b="1" dirty="0">
                <a:solidFill>
                  <a:prstClr val="black"/>
                </a:solidFill>
                <a:latin typeface="Volvo Sans Pro" pitchFamily="34" charset="0"/>
              </a:rPr>
              <a:t>R</a:t>
            </a:r>
            <a:r>
              <a:rPr lang="sv-SE" sz="1200" b="1" dirty="0" smtClean="0">
                <a:solidFill>
                  <a:prstClr val="black"/>
                </a:solidFill>
                <a:latin typeface="Volvo Sans Pro" pitchFamily="34" charset="0"/>
              </a:rPr>
              <a:t> </a:t>
            </a:r>
            <a:r>
              <a:rPr lang="sv-SE" sz="1200" b="1" dirty="0">
                <a:solidFill>
                  <a:prstClr val="black"/>
                </a:solidFill>
                <a:latin typeface="Volvo Sans Pro" pitchFamily="34" charset="0"/>
              </a:rPr>
              <a:t>– Engine area r</a:t>
            </a:r>
            <a:r>
              <a:rPr lang="sv-SE" sz="1200" b="1" dirty="0" smtClean="0">
                <a:solidFill>
                  <a:prstClr val="black"/>
                </a:solidFill>
                <a:latin typeface="Volvo Sans Pro" pitchFamily="34" charset="0"/>
              </a:rPr>
              <a:t>ight</a:t>
            </a:r>
            <a:endParaRPr lang="en-US" sz="1200" b="1" dirty="0">
              <a:solidFill>
                <a:prstClr val="black"/>
              </a:solidFill>
              <a:latin typeface="Volvo Sans Pro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7725" y="7152167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B</a:t>
            </a:r>
            <a:r>
              <a:rPr lang="sv-SE" sz="1000" b="1" dirty="0" smtClean="0">
                <a:solidFill>
                  <a:schemeClr val="tx1"/>
                </a:solidFill>
                <a:latin typeface="Volvo Sans Pro" pitchFamily="34" charset="0"/>
              </a:rPr>
              <a:t>L</a:t>
            </a:r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 – Engine area left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84065" y="3886200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A</a:t>
            </a:r>
            <a:r>
              <a:rPr lang="sv-SE" sz="1000" b="1" dirty="0" smtClean="0">
                <a:solidFill>
                  <a:schemeClr val="tx1"/>
                </a:solidFill>
                <a:latin typeface="Volvo Sans Pro" pitchFamily="34" charset="0"/>
              </a:rPr>
              <a:t>R</a:t>
            </a:r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 </a:t>
            </a:r>
            <a:r>
              <a:rPr lang="sv-SE" sz="1200" b="1" dirty="0">
                <a:solidFill>
                  <a:schemeClr val="tx1"/>
                </a:solidFill>
                <a:latin typeface="Volvo Sans Pro" pitchFamily="34" charset="0"/>
              </a:rPr>
              <a:t>– Axel area </a:t>
            </a:r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right</a:t>
            </a:r>
            <a:endParaRPr lang="sv-SE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7725" y="3886200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A</a:t>
            </a:r>
            <a:r>
              <a:rPr lang="sv-SE" sz="1000" b="1" dirty="0" smtClean="0">
                <a:solidFill>
                  <a:schemeClr val="tx1"/>
                </a:solidFill>
                <a:latin typeface="Volvo Sans Pro" pitchFamily="34" charset="0"/>
              </a:rPr>
              <a:t>L</a:t>
            </a:r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 – Axel area left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6787" y="1143000"/>
            <a:ext cx="557278" cy="17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0" y="4970457"/>
            <a:ext cx="721725" cy="2111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  <a:latin typeface="Volvo Sans Pro" pitchFamily="34" charset="0"/>
              </a:rPr>
              <a:t>Pictures</a:t>
            </a:r>
            <a:endParaRPr lang="en-US" sz="12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99800" y="4969200"/>
            <a:ext cx="212400" cy="21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48800" y="4959824"/>
            <a:ext cx="721725" cy="2111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  <a:latin typeface="Volvo Sans Pro" pitchFamily="34" charset="0"/>
              </a:rPr>
              <a:t>Pictures</a:t>
            </a:r>
            <a:endParaRPr lang="en-US" sz="12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62600" y="4958567"/>
            <a:ext cx="212400" cy="21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250075" y="8247057"/>
            <a:ext cx="721725" cy="2111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  <a:latin typeface="Volvo Sans Pro" pitchFamily="34" charset="0"/>
              </a:rPr>
              <a:t>Pictures</a:t>
            </a:r>
            <a:endParaRPr lang="en-US" sz="12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963875" y="8245800"/>
            <a:ext cx="212400" cy="21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848800" y="8247057"/>
            <a:ext cx="721725" cy="2111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  <a:latin typeface="Volvo Sans Pro" pitchFamily="34" charset="0"/>
              </a:rPr>
              <a:t>Pictures</a:t>
            </a:r>
            <a:endParaRPr lang="en-US" sz="12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62600" y="8245800"/>
            <a:ext cx="212400" cy="21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0" y="1109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Volvo Broad" panose="02000606020000020004" pitchFamily="2" charset="0"/>
              </a:rPr>
              <a:t>ARTICULATED HAULER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686188" y="8780462"/>
            <a:ext cx="3480037" cy="2008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00" dirty="0" smtClean="0">
                <a:solidFill>
                  <a:schemeClr val="tx1"/>
                </a:solidFill>
                <a:latin typeface="Volvo Sans Pro" pitchFamily="34" charset="0"/>
              </a:rPr>
              <a:t>Some details may represent a full suspension machine</a:t>
            </a:r>
            <a:endParaRPr lang="en-US" sz="10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pic>
        <p:nvPicPr>
          <p:cNvPr id="2" name="Picture 2" descr="C:\Users\e228091\Desktop\Hose inspection\ART\PB25047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5" y="2414797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228091\Desktop\Hose inspection\ART\PB25048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81343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/>
          <a:stretch/>
        </p:blipFill>
        <p:spPr bwMode="auto">
          <a:xfrm>
            <a:off x="728141" y="5638800"/>
            <a:ext cx="203916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495" y="5638800"/>
            <a:ext cx="1911139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7" y="0"/>
            <a:ext cx="24876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" t="34390" r="48109" b="42278"/>
          <a:stretch/>
        </p:blipFill>
        <p:spPr bwMode="auto">
          <a:xfrm>
            <a:off x="10026" y="860286"/>
            <a:ext cx="6789821" cy="119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3" descr="https://vdn.volvoce.com/SiteCollectionImages/Volvo_iron_mark_95x85px.jpg"/>
          <p:cNvSpPr>
            <a:spLocks noChangeAspect="1" noChangeArrowheads="1"/>
          </p:cNvSpPr>
          <p:nvPr/>
        </p:nvSpPr>
        <p:spPr bwMode="auto">
          <a:xfrm>
            <a:off x="0" y="0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vdn.volvoce.com/SiteCollectionImages/Volvo_iron_mark_95x85px.jpg"/>
          <p:cNvSpPr>
            <a:spLocks noChangeAspect="1" noChangeArrowheads="1"/>
          </p:cNvSpPr>
          <p:nvPr/>
        </p:nvSpPr>
        <p:spPr bwMode="auto">
          <a:xfrm>
            <a:off x="152400" y="152400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7" y="8416925"/>
            <a:ext cx="811213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87320" y="3886200"/>
            <a:ext cx="252081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83660" y="3875567"/>
            <a:ext cx="252081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87320" y="2062800"/>
            <a:ext cx="1200600" cy="223200"/>
            <a:chOff x="780600" y="2062800"/>
            <a:chExt cx="1200600" cy="223200"/>
          </a:xfrm>
        </p:grpSpPr>
        <p:sp>
          <p:nvSpPr>
            <p:cNvPr id="22" name="Rectangle 21"/>
            <p:cNvSpPr/>
            <p:nvPr/>
          </p:nvSpPr>
          <p:spPr>
            <a:xfrm>
              <a:off x="780600" y="2062800"/>
              <a:ext cx="1200600" cy="22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 smtClean="0">
                  <a:solidFill>
                    <a:schemeClr val="tx1"/>
                  </a:solidFill>
                  <a:latin typeface="Volvo Sans Pro" pitchFamily="34" charset="0"/>
                </a:rPr>
                <a:t>Check</a:t>
              </a:r>
              <a:endParaRPr lang="en-US" sz="1200" dirty="0">
                <a:solidFill>
                  <a:schemeClr val="tx1"/>
                </a:solidFill>
                <a:latin typeface="Volvo Sans Pro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1050" y="2096470"/>
              <a:ext cx="190800" cy="1895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83660" y="2057400"/>
            <a:ext cx="1200600" cy="223200"/>
            <a:chOff x="4401000" y="2057400"/>
            <a:chExt cx="1200600" cy="223200"/>
          </a:xfrm>
        </p:grpSpPr>
        <p:sp>
          <p:nvSpPr>
            <p:cNvPr id="24" name="Rectangle 23"/>
            <p:cNvSpPr/>
            <p:nvPr/>
          </p:nvSpPr>
          <p:spPr>
            <a:xfrm>
              <a:off x="4401000" y="2057400"/>
              <a:ext cx="1200600" cy="22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 smtClean="0">
                  <a:solidFill>
                    <a:schemeClr val="tx1"/>
                  </a:solidFill>
                  <a:latin typeface="Volvo Sans Pro" pitchFamily="34" charset="0"/>
                </a:rPr>
                <a:t>Check</a:t>
              </a:r>
              <a:endParaRPr lang="en-US" sz="1200" dirty="0">
                <a:solidFill>
                  <a:schemeClr val="tx1"/>
                </a:solidFill>
                <a:latin typeface="Volvo Sans Pro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401450" y="2091070"/>
              <a:ext cx="190800" cy="18953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4084065" y="3886200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D – Under the machine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87725" y="3886200"/>
            <a:ext cx="2520000" cy="2228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>
                <a:solidFill>
                  <a:schemeClr val="tx1"/>
                </a:solidFill>
                <a:latin typeface="Volvo Sans Pro" pitchFamily="34" charset="0"/>
              </a:rPr>
              <a:t>C – Main control valve</a:t>
            </a:r>
            <a:endParaRPr lang="en-US" sz="1200" b="1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6787" y="1143000"/>
            <a:ext cx="557278" cy="17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286000" y="4970457"/>
            <a:ext cx="721725" cy="2111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  <a:latin typeface="Volvo Sans Pro" pitchFamily="34" charset="0"/>
              </a:rPr>
              <a:t>Pictures</a:t>
            </a:r>
            <a:endParaRPr lang="en-US" sz="12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99800" y="4969200"/>
            <a:ext cx="212400" cy="21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48800" y="4959824"/>
            <a:ext cx="721725" cy="2111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>
                <a:solidFill>
                  <a:schemeClr val="tx1"/>
                </a:solidFill>
                <a:latin typeface="Volvo Sans Pro" pitchFamily="34" charset="0"/>
              </a:rPr>
              <a:t>Pictures</a:t>
            </a:r>
            <a:endParaRPr lang="en-US" sz="12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562600" y="4958567"/>
            <a:ext cx="212400" cy="212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0" y="1109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>
                <a:latin typeface="Volvo Broad" panose="02000606020000020004" pitchFamily="2" charset="0"/>
              </a:rPr>
              <a:t>ARTICULATED HAULER</a:t>
            </a:r>
            <a:endParaRPr lang="en-US" dirty="0">
              <a:latin typeface="Volvo Broad" panose="02000606020000020004" pitchFamily="2" charset="0"/>
            </a:endParaRPr>
          </a:p>
        </p:txBody>
      </p:sp>
      <p:pic>
        <p:nvPicPr>
          <p:cNvPr id="2050" name="Picture 2" descr="C:\Users\e228091\Desktop\Hose inspection\ART\PB25047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88" y="2402039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228091\Desktop\Hose inspection\ART\PB250485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065" y="2402039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2686188" y="8780462"/>
            <a:ext cx="3480037" cy="2008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000" dirty="0" smtClean="0">
                <a:solidFill>
                  <a:schemeClr val="tx1"/>
                </a:solidFill>
                <a:latin typeface="Volvo Sans Pro" pitchFamily="34" charset="0"/>
              </a:rPr>
              <a:t>Some details may represent a full suspension machine</a:t>
            </a:r>
            <a:endParaRPr lang="en-US" sz="1000" dirty="0">
              <a:solidFill>
                <a:schemeClr val="tx1"/>
              </a:solidFill>
              <a:latin typeface="Volvo Sans Pro" pitchFamily="34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387" y="0"/>
            <a:ext cx="24876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47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9074C2FC03148A23F2A2C326175AC" ma:contentTypeVersion="0" ma:contentTypeDescription="Create a new document." ma:contentTypeScope="" ma:versionID="07aa35ca20dc6c367e913255f78c05f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AAF7AC-0D87-4DA6-9E03-9CA5CA9620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7CCBD2-ACAF-4132-BE0D-D372F7A59A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E528C95-FD4F-425C-86FF-00D0504B50B9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336</Words>
  <Application>Microsoft Office PowerPoint</Application>
  <PresentationFormat>On-screen Show (4:3)</PresentationFormat>
  <Paragraphs>65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Arnaud</dc:creator>
  <cp:lastModifiedBy>Grefve Christer</cp:lastModifiedBy>
  <cp:revision>41</cp:revision>
  <cp:lastPrinted>2015-07-09T14:15:52Z</cp:lastPrinted>
  <dcterms:created xsi:type="dcterms:W3CDTF">2006-08-16T00:00:00Z</dcterms:created>
  <dcterms:modified xsi:type="dcterms:W3CDTF">2015-11-27T16:20:15Z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0x0101004529074C2FC03148A23F2A2C326175AC</vt:lpwstr>
  </property>
</Properties>
</file>